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9"/>
  </p:notesMasterIdLst>
  <p:sldIdLst>
    <p:sldId id="256" r:id="rId5"/>
    <p:sldId id="296" r:id="rId6"/>
    <p:sldId id="297" r:id="rId7"/>
    <p:sldId id="299" r:id="rId8"/>
    <p:sldId id="258" r:id="rId9"/>
    <p:sldId id="298" r:id="rId10"/>
    <p:sldId id="274" r:id="rId11"/>
    <p:sldId id="295" r:id="rId12"/>
    <p:sldId id="275" r:id="rId13"/>
    <p:sldId id="286" r:id="rId14"/>
    <p:sldId id="272" r:id="rId15"/>
    <p:sldId id="288" r:id="rId16"/>
    <p:sldId id="259" r:id="rId17"/>
    <p:sldId id="292" r:id="rId18"/>
    <p:sldId id="290" r:id="rId19"/>
    <p:sldId id="291" r:id="rId20"/>
    <p:sldId id="300" r:id="rId21"/>
    <p:sldId id="279" r:id="rId22"/>
    <p:sldId id="280" r:id="rId23"/>
    <p:sldId id="281" r:id="rId24"/>
    <p:sldId id="282" r:id="rId25"/>
    <p:sldId id="283" r:id="rId26"/>
    <p:sldId id="284" r:id="rId27"/>
    <p:sldId id="294" r:id="rId28"/>
  </p:sldIdLst>
  <p:sldSz cx="18288000" cy="10287000"/>
  <p:notesSz cx="6735763" cy="98663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93D4E-50BC-4F66-AF4C-1A2B123C9AD2}" v="18" dt="2023-02-13T06:26:49.457"/>
    <p1510:client id="{CB31E8DE-BA81-4FF2-B43D-E87935040D30}" v="481" dt="2023-02-15T08:39:08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50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3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1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41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77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44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37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4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95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3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7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9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46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54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8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7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27" tIns="26563" rIns="53127" bIns="265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27" tIns="26563" rIns="53127" bIns="26563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2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45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svg"/><Relationship Id="rId10" Type="http://schemas.openxmlformats.org/officeDocument/2006/relationships/image" Target="../media/image25.sv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D9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5850" y="8943975"/>
            <a:ext cx="4810125" cy="750608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572750" y="0"/>
            <a:ext cx="7715221" cy="10287000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971783" y="2135671"/>
            <a:ext cx="14860606" cy="323642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11700"/>
              </a:lnSpc>
            </a:pPr>
            <a:r>
              <a:rPr lang="et-EE" sz="9750" b="1" i="0" dirty="0">
                <a:solidFill>
                  <a:srgbClr val="000000"/>
                </a:solidFill>
                <a:latin typeface="Clash Display Bold" pitchFamily="34" charset="0"/>
                <a:ea typeface="Clash Display Bold"/>
                <a:cs typeface="Clash Display Bold" pitchFamily="34" charset="-120"/>
              </a:rPr>
              <a:t>Saue </a:t>
            </a:r>
            <a:r>
              <a:rPr lang="et-EE" sz="9750" b="1" dirty="0">
                <a:solidFill>
                  <a:srgbClr val="000000"/>
                </a:solidFill>
                <a:latin typeface="Clash Display Bold" pitchFamily="34" charset="0"/>
                <a:ea typeface="Clash Display Bold"/>
                <a:cs typeface="Clash Display Bold" pitchFamily="34" charset="-120"/>
              </a:rPr>
              <a:t>Riigigümnaasiumi infotund</a:t>
            </a:r>
            <a:endParaRPr lang="en-US" sz="9750" dirty="0">
              <a:latin typeface="Clash Display Bold"/>
              <a:ea typeface="Clash Display Bold"/>
            </a:endParaRPr>
          </a:p>
        </p:txBody>
      </p:sp>
      <p:sp>
        <p:nvSpPr>
          <p:cNvPr id="5" name="Object4"/>
          <p:cNvSpPr/>
          <p:nvPr/>
        </p:nvSpPr>
        <p:spPr>
          <a:xfrm>
            <a:off x="1085850" y="4762500"/>
            <a:ext cx="1047750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4575"/>
              </a:lnSpc>
            </a:pPr>
            <a:endParaRPr lang="en-US" sz="3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693884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Koostöö</a:t>
            </a:r>
            <a:endParaRPr lang="en-US" sz="6150" dirty="0"/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3" y="2177716"/>
            <a:ext cx="15758240" cy="6356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Moodulite ja valikainete osas teeme koostööd erinevate kõrgkoolidega ja partneritega väljaspool kooli. 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Kõrgkoolidest on meie koostööpartneriteks </a:t>
            </a:r>
            <a:r>
              <a:rPr lang="et-EE" sz="3150" dirty="0" err="1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TalTech</a:t>
            </a: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, Tallinna Tehnikakõrgkool, Tallinna Tervishoiukõrgkool, Sisekaitseakadeemia. 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Valikaine õpetajad on oma ala eksperdid, kes igapäevaselt töötavad õpetatavas valdkonnas. Näiteks annab meditsiini valikkursust pereõde, riikidevaheliste suhete kursust endine Eesti suursaadik Madalmaades, religiooniõpetust Laagri koguduse õpetaja, IT-projektide juhtimist suurettevõtte IT-juht, õiguse valikkursust Tallinna ringkonnakohtu kohtunik, päästekursust Saue Vabatahtliku Tuletõrjeühingu päästjad.</a:t>
            </a:r>
            <a:r>
              <a:rPr lang="et-EE" sz="3150" dirty="0">
                <a:solidFill>
                  <a:srgbClr val="000000"/>
                </a:solidFill>
                <a:ea typeface="Clash Grotesk Regular" pitchFamily="34" charset="-122"/>
              </a:rPr>
              <a:t>	</a:t>
            </a:r>
            <a:endParaRPr lang="en-US" sz="3150" dirty="0"/>
          </a:p>
        </p:txBody>
      </p:sp>
    </p:spTree>
    <p:extLst>
      <p:ext uri="{BB962C8B-B14F-4D97-AF65-F5344CB8AC3E}">
        <p14:creationId xmlns:p14="http://schemas.microsoft.com/office/powerpoint/2010/main" val="51155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b="0" i="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Tagasisidestamisest</a:t>
            </a:r>
            <a:endParaRPr lang="en-US" sz="6150" dirty="0"/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3" y="2971800"/>
            <a:ext cx="15132598" cy="6015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Saue Riigigümnaasiumis tagasisidestame õppijaid protsentides, ehk vahemikus 0-100%.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Kursuse lõppedes saab õpilane kokkuvõtva kursusehinde. 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Järgmisesse klassi jõudmiseks peavad kõik kursusehinded olema vähemalt 50%.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Kursusehinnete põhjal kujuneb kooliastmehinne, mis märgitakse lõputunnistusele.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572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Keeleõpe</a:t>
            </a:r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3" y="2817091"/>
            <a:ext cx="15012282" cy="5866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B2- taseme võõrkeelena õpetame vaid inglise keelt.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B1-taseme võõrkeelena õpetame saksa ja vene keelt.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Pakume võimalust vahetada välja oma senine B1-taseme võõrkeel. Sel õppeaastal olid valikus saksa ja soome keeled. 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B1 keele </a:t>
            </a:r>
            <a:r>
              <a:rPr lang="et-EE" sz="3150" dirty="0" err="1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vahetajatele</a:t>
            </a: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 on ettenähtud lisakursused, mis tulevad valikkursuste arvelt.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Keelevahetuse võimalust ei saa me pakkuda kõigile, valiku teeme pingerea kohtade põhjal.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Valikainetena on võimalik õppida soome, hispaania ja hiina keeli ning eesti viipekeelt.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ea typeface="Clash Grotesk Regular" pitchFamily="34" charset="-122"/>
              </a:rPr>
              <a:t>	</a:t>
            </a:r>
            <a:endParaRPr lang="en-US" sz="3150" dirty="0"/>
          </a:p>
        </p:txBody>
      </p:sp>
    </p:spTree>
    <p:extLst>
      <p:ext uri="{BB962C8B-B14F-4D97-AF65-F5344CB8AC3E}">
        <p14:creationId xmlns:p14="http://schemas.microsoft.com/office/powerpoint/2010/main" val="85020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D9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5850" y="9210675"/>
            <a:ext cx="3076575" cy="48008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220950" y="0"/>
            <a:ext cx="3067050" cy="4600594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114425" y="1181100"/>
            <a:ext cx="7636153" cy="3562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9810"/>
              </a:lnSpc>
              <a:spcAft>
                <a:spcPts val="750"/>
              </a:spcAft>
            </a:pPr>
            <a:r>
              <a:rPr lang="et-EE" sz="8150" b="1" dirty="0">
                <a:latin typeface="Clash Display" pitchFamily="50" charset="0"/>
                <a:ea typeface="+mn-lt"/>
                <a:cs typeface="+mn-lt"/>
              </a:rPr>
              <a:t>Mentorlus</a:t>
            </a:r>
            <a:endParaRPr lang="et-EE" b="1" dirty="0">
              <a:latin typeface="Clash Display" pitchFamily="50" charset="0"/>
              <a:ea typeface="+mn-lt"/>
              <a:cs typeface="+mn-lt"/>
            </a:endParaRPr>
          </a:p>
        </p:txBody>
      </p:sp>
      <p:sp>
        <p:nvSpPr>
          <p:cNvPr id="5" name="Object4"/>
          <p:cNvSpPr/>
          <p:nvPr/>
        </p:nvSpPr>
        <p:spPr>
          <a:xfrm>
            <a:off x="7848600" y="3305175"/>
            <a:ext cx="10648950" cy="9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72000"/>
              </a:lnSpc>
              <a:spcAft>
                <a:spcPts val="750"/>
              </a:spcAft>
            </a:pPr>
            <a:r>
              <a:rPr lang="en-US" sz="60000" b="1" i="0" dirty="0">
                <a:solidFill>
                  <a:srgbClr val="8894FF"/>
                </a:solidFill>
                <a:latin typeface="Clash Display Bold" pitchFamily="34" charset="0"/>
                <a:ea typeface="Clash Display Bold" pitchFamily="34" charset="-122"/>
                <a:cs typeface="Clash Display Bold" pitchFamily="34" charset="-120"/>
              </a:rPr>
              <a:t>02</a:t>
            </a:r>
            <a:endParaRPr lang="en-US" sz="60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/>
                <a:cs typeface="Clash Display Regular" pitchFamily="34" charset="-120"/>
              </a:rPr>
              <a:t>Mentorsüsteem </a:t>
            </a:r>
            <a:endParaRPr lang="et-EE" sz="6150" dirty="0">
              <a:solidFill>
                <a:srgbClr val="000000"/>
              </a:solidFill>
              <a:latin typeface="Clash Display Regular" pitchFamily="34" charset="0"/>
              <a:ea typeface="Clash Display Regular" pitchFamily="34" charset="-122"/>
              <a:cs typeface="Clash Display Regular" pitchFamily="34" charset="-12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085850" y="2646947"/>
            <a:ext cx="15878675" cy="6601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Ühe mentorrühma moodustab 15-18 </a:t>
            </a:r>
            <a:r>
              <a:rPr lang="et-EE" sz="3150" dirty="0" err="1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menteed</a:t>
            </a: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 ehk klass pooleks.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Mentortund toimub korra nädalas.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1 mentortund = lektor, 1 mentortund = silmaringi/</a:t>
            </a:r>
            <a:r>
              <a:rPr lang="et-EE" sz="3150" dirty="0" err="1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üldteadmiste</a:t>
            </a: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 arendamine.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Kokkuvõtval nädalal on mentorpäev ehk ühine väljasõit oma rühmaga/klassiga.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3 vestlust mentoriga õppeaastas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Lennumentorite koostöö.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Rahuloluküsitlus näitas, et 94% G1 õppijatest oli mentorlusega rahul või väga rahul.</a:t>
            </a:r>
          </a:p>
        </p:txBody>
      </p:sp>
    </p:spTree>
    <p:extLst>
      <p:ext uri="{BB962C8B-B14F-4D97-AF65-F5344CB8AC3E}">
        <p14:creationId xmlns:p14="http://schemas.microsoft.com/office/powerpoint/2010/main" val="177872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Mis on mentorlus?</a:t>
            </a:r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3" y="2817091"/>
            <a:ext cx="15012282" cy="5866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Mentorlus on koostöösuhe, mis aitab avada </a:t>
            </a:r>
            <a:r>
              <a:rPr lang="et-EE" sz="3150" dirty="0" err="1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mentee</a:t>
            </a: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 (õppija) potentsiaali, mis inspireerib ja toetab sind isiklike eesmärkide saavutamisel.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Mentorlus on vabatahtlik – mõlemad pooled peavad olema motiveeritud selles osalema.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Mentorlussuhe põhineb usaldusel.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ea typeface="Clash Grotesk Regular" pitchFamily="34" charset="-122"/>
              </a:rPr>
              <a:t>	</a:t>
            </a:r>
            <a:endParaRPr lang="en-US" sz="3150" dirty="0"/>
          </a:p>
        </p:txBody>
      </p:sp>
    </p:spTree>
    <p:extLst>
      <p:ext uri="{BB962C8B-B14F-4D97-AF65-F5344CB8AC3E}">
        <p14:creationId xmlns:p14="http://schemas.microsoft.com/office/powerpoint/2010/main" val="129959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Miks mentorlus?</a:t>
            </a:r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085850" y="2646947"/>
            <a:ext cx="16526037" cy="6601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/>
                <a:cs typeface="Clash Grotesk Regular" pitchFamily="34" charset="-120"/>
              </a:rPr>
              <a:t>klassijuhatamine pole halb, mentorlus sobib meie </a:t>
            </a:r>
            <a:r>
              <a:rPr lang="et-EE" sz="3150" dirty="0" err="1">
                <a:solidFill>
                  <a:srgbClr val="000000"/>
                </a:solidFill>
                <a:latin typeface="Clash Grotesk Regular" pitchFamily="34" charset="0"/>
                <a:ea typeface="Clash Grotesk Regular"/>
                <a:cs typeface="Clash Grotesk Regular" pitchFamily="34" charset="-120"/>
              </a:rPr>
              <a:t>meie</a:t>
            </a: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/>
                <a:cs typeface="Clash Grotesk Regular" pitchFamily="34" charset="-120"/>
              </a:rPr>
              <a:t> eesmärkide </a:t>
            </a:r>
            <a:r>
              <a:rPr lang="et-EE" sz="3150">
                <a:solidFill>
                  <a:srgbClr val="000000"/>
                </a:solidFill>
                <a:latin typeface="Clash Grotesk Regular" pitchFamily="34" charset="0"/>
                <a:ea typeface="Clash Grotesk Regular"/>
                <a:cs typeface="Clash Grotesk Regular" pitchFamily="34" charset="-120"/>
              </a:rPr>
              <a:t>saavutamiseks  paremini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toetada õpilase kohanemist uue kooli ja keskkonnaga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toetada toimetulekut, kasvu ja arengut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suurendada õpilase eneseusku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tõsta eneseteadlikkust ja vastutustunnet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sisemise motivatsiooni toetamine – väiksemad rühmad lubavad õppida inimest tundma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tugevam ja isiklikum suhe mentori ja õppija vahel</a:t>
            </a:r>
          </a:p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koolipere ühtsus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ea typeface="Clash Grotesk Regular" pitchFamily="34" charset="-122"/>
              </a:rPr>
              <a:t>	</a:t>
            </a:r>
            <a:endParaRPr lang="en-US" sz="3150" dirty="0"/>
          </a:p>
        </p:txBody>
      </p:sp>
    </p:spTree>
    <p:extLst>
      <p:ext uri="{BB962C8B-B14F-4D97-AF65-F5344CB8AC3E}">
        <p14:creationId xmlns:p14="http://schemas.microsoft.com/office/powerpoint/2010/main" val="393544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/>
                <a:cs typeface="Clash Display Regular" pitchFamily="34" charset="-120"/>
              </a:rPr>
              <a:t>Mentorluse mõju</a:t>
            </a:r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3" y="2817091"/>
            <a:ext cx="15012282" cy="5866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t-EE" sz="3150" b="1" dirty="0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Pedagoogilised eelised</a:t>
            </a:r>
            <a:r>
              <a:rPr lang="et-EE" sz="3150" dirty="0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 – õpitulemuste paranemine, õpioskuste paranemine, hoiakute muutumine</a:t>
            </a:r>
            <a:endParaRPr lang="et-EE" dirty="0">
              <a:latin typeface="Clash Display" pitchFamily="50" charset="0"/>
              <a:ea typeface="Clash Grotesk Regular"/>
            </a:endParaRPr>
          </a:p>
          <a:p>
            <a:endParaRPr lang="et-EE" sz="3150" b="1" dirty="0">
              <a:latin typeface="Clash Display" pitchFamily="50" charset="0"/>
              <a:ea typeface="Clash Grotesk Regular"/>
              <a:cs typeface="Calibri"/>
            </a:endParaRPr>
          </a:p>
          <a:p>
            <a:r>
              <a:rPr lang="et-EE" sz="3150" b="1" dirty="0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Psühholoogilised eelised</a:t>
            </a:r>
            <a:r>
              <a:rPr lang="et-EE" sz="3150" dirty="0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 – enesehinnangu paranemine, suurenenud rahulolu kooliga, suurenenud rahulolu õpitulemustega</a:t>
            </a:r>
            <a:endParaRPr lang="et-EE" dirty="0">
              <a:latin typeface="Clash Display" pitchFamily="50" charset="0"/>
              <a:ea typeface="Clash Grotesk Regular"/>
            </a:endParaRPr>
          </a:p>
          <a:p>
            <a:endParaRPr lang="et-EE" sz="3150" dirty="0">
              <a:latin typeface="Clash Display" pitchFamily="50" charset="0"/>
              <a:ea typeface="Clash Grotesk Regular"/>
              <a:cs typeface="Calibri"/>
            </a:endParaRPr>
          </a:p>
          <a:p>
            <a:r>
              <a:rPr lang="et-EE" sz="3150" b="1" dirty="0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Sotsiaalsed eelised</a:t>
            </a:r>
            <a:r>
              <a:rPr lang="et-EE" sz="3150" dirty="0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 – keerulise taustaga noorte tõhusam toetamine, usalduslik suhe mentoriga, ebakohase käitumise vähenemine</a:t>
            </a:r>
            <a:endParaRPr lang="et-EE" dirty="0">
              <a:latin typeface="Clash Display" pitchFamily="50" charset="0"/>
              <a:ea typeface="Clash Grotesk Regular"/>
            </a:endParaRPr>
          </a:p>
          <a:p>
            <a:endParaRPr lang="et-EE" sz="3150" dirty="0">
              <a:solidFill>
                <a:srgbClr val="000000"/>
              </a:solidFill>
              <a:latin typeface="Clash Display" pitchFamily="50" charset="0"/>
              <a:ea typeface="Clash Grotesk Regular"/>
            </a:endParaRPr>
          </a:p>
          <a:p>
            <a:r>
              <a:rPr lang="et-EE" sz="2400" i="1" dirty="0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Allikas: Annika </a:t>
            </a:r>
            <a:r>
              <a:rPr lang="et-EE" sz="2400" i="1" dirty="0" err="1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Orula</a:t>
            </a:r>
            <a:r>
              <a:rPr lang="et-EE" sz="2400" i="1" dirty="0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 magistritöö „Mentorite </a:t>
            </a:r>
            <a:r>
              <a:rPr lang="et-EE" sz="2400" i="1" dirty="0" err="1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võimestatud</a:t>
            </a:r>
            <a:r>
              <a:rPr lang="et-EE" sz="2400" i="1" dirty="0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 õpilast toetava </a:t>
            </a:r>
            <a:r>
              <a:rPr lang="et-EE" sz="2400" i="1" dirty="0" err="1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mentorsüteemi</a:t>
            </a:r>
            <a:r>
              <a:rPr lang="et-EE" sz="2400" i="1" dirty="0">
                <a:solidFill>
                  <a:srgbClr val="000000"/>
                </a:solidFill>
                <a:latin typeface="Clash Display" pitchFamily="50" charset="0"/>
                <a:ea typeface="Clash Grotesk Regular"/>
              </a:rPr>
              <a:t> käivitamisel ühe Riigigümnaasiumi näitel“</a:t>
            </a:r>
            <a:endParaRPr lang="et-EE" sz="2800" dirty="0">
              <a:latin typeface="Clash Display" pitchFamily="50" charset="0"/>
              <a:ea typeface="Clash Grotesk Regular"/>
              <a:cs typeface="Calibri"/>
            </a:endParaRP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ea typeface="Clash Grotesk Regular" pitchFamily="34" charset="-122"/>
              </a:rPr>
              <a:t>	</a:t>
            </a:r>
            <a:endParaRPr lang="en-US" sz="3150" dirty="0"/>
          </a:p>
        </p:txBody>
      </p:sp>
    </p:spTree>
    <p:extLst>
      <p:ext uri="{BB962C8B-B14F-4D97-AF65-F5344CB8AC3E}">
        <p14:creationId xmlns:p14="http://schemas.microsoft.com/office/powerpoint/2010/main" val="1843613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5850" y="9210675"/>
            <a:ext cx="3076575" cy="48008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220950" y="0"/>
            <a:ext cx="3067050" cy="4600594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114425" y="1181100"/>
            <a:ext cx="11821287" cy="3562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9810"/>
              </a:lnSpc>
              <a:spcAft>
                <a:spcPts val="750"/>
              </a:spcAft>
            </a:pPr>
            <a:r>
              <a:rPr lang="et-EE" sz="8150" b="1" dirty="0">
                <a:solidFill>
                  <a:srgbClr val="000000"/>
                </a:solidFill>
                <a:latin typeface="Clash Grotesk" pitchFamily="50" charset="0"/>
                <a:ea typeface="Clash Display Bold"/>
              </a:rPr>
              <a:t>Vastuvõtt</a:t>
            </a:r>
            <a:endParaRPr lang="et-EE" sz="8150" b="1" dirty="0">
              <a:latin typeface="Clash Grotesk" pitchFamily="50" charset="0"/>
              <a:ea typeface="Clash Display Bold"/>
            </a:endParaRPr>
          </a:p>
        </p:txBody>
      </p:sp>
      <p:sp>
        <p:nvSpPr>
          <p:cNvPr id="5" name="Object4"/>
          <p:cNvSpPr/>
          <p:nvPr/>
        </p:nvSpPr>
        <p:spPr>
          <a:xfrm>
            <a:off x="7100596" y="3305175"/>
            <a:ext cx="11396954" cy="9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72000"/>
              </a:lnSpc>
              <a:spcAft>
                <a:spcPts val="750"/>
              </a:spcAft>
            </a:pPr>
            <a:r>
              <a:rPr lang="en-US" sz="60000" b="1" i="0" dirty="0">
                <a:solidFill>
                  <a:srgbClr val="8894FF"/>
                </a:solidFill>
                <a:latin typeface="Clash Display Bold" pitchFamily="34" charset="0"/>
                <a:ea typeface="Clash Display Bold" pitchFamily="34" charset="-122"/>
                <a:cs typeface="Clash Display Bold" pitchFamily="34" charset="-120"/>
              </a:rPr>
              <a:t>0</a:t>
            </a:r>
            <a:r>
              <a:rPr lang="et-EE" sz="60000" b="1" i="0" dirty="0">
                <a:solidFill>
                  <a:srgbClr val="8894FF"/>
                </a:solidFill>
                <a:latin typeface="Clash Display Bold" pitchFamily="34" charset="0"/>
                <a:ea typeface="Clash Display Bold" pitchFamily="34" charset="-122"/>
                <a:cs typeface="Clash Display Bold" pitchFamily="34" charset="-120"/>
              </a:rPr>
              <a:t>3</a:t>
            </a:r>
            <a:endParaRPr lang="en-US" sz="60000" dirty="0"/>
          </a:p>
        </p:txBody>
      </p:sp>
    </p:spTree>
    <p:extLst>
      <p:ext uri="{BB962C8B-B14F-4D97-AF65-F5344CB8AC3E}">
        <p14:creationId xmlns:p14="http://schemas.microsoft.com/office/powerpoint/2010/main" val="360256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G1 vastuvõtt</a:t>
            </a:r>
            <a:endParaRPr lang="en-US" sz="6150" dirty="0"/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3" y="2429164"/>
            <a:ext cx="12350751" cy="672407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Õpilaste vastuvõtt toimub 9. klassi kokkuvõtvate hinnete, sisseastumistestide ning vestluse põhjal. Testidele registreerimine toimub 10.-19. märtsini veebikeskkonnas sisseastumine.ee. 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Registreerimisel tuleb lisada õpilase 9. klassi klassitunnistus (või hinneteleht), kus on näha 2 perioodi hinded. 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Testidele ei kutsuta õpilast, kelle tunnistusel on mitterahuldavad hinded!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 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256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2" descr="Pilt, millel on kujutatud väljas, rong&#10;&#10;Kirjeldus on genereeritud automaatselt">
            <a:extLst>
              <a:ext uri="{FF2B5EF4-FFF2-40B4-BE49-F238E27FC236}">
                <a16:creationId xmlns:a16="http://schemas.microsoft.com/office/drawing/2014/main" id="{9394D69A-14EA-4A8D-296A-913028F45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8" y="2485"/>
            <a:ext cx="18310363" cy="102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7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667039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Sisseastumistestid</a:t>
            </a:r>
            <a:endParaRPr lang="en-US" sz="6150" dirty="0"/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2" y="1876926"/>
            <a:ext cx="16263567" cy="7276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Elektroonilised testid toimuvad 1. aprillil algusega kell 10.00.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Testi sooritamise täpsem koht tehakse teatavaks Sisseastumise keskkonnas.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Testid on ühtsed kõigil Harjumaa ja Tallinna riigigümnaasiumidel: Saue Riigigümnaasium, Tabasalu Gümnaasium, Viimsi Gümnaasium, Tallinna Mustamäe Riigigümnaasium, Tallinna Tõnismäe Riigigümnaasium ja Tallinna Pelgulinna Riigigümnaasium.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b="1" dirty="0">
                <a:latin typeface="Clash Grotesk Regular" pitchFamily="34" charset="0"/>
                <a:ea typeface="Clash Grotesk Regular"/>
                <a:cs typeface="Clash Grotesk Regular" pitchFamily="34" charset="-120"/>
              </a:rPr>
              <a:t>Kandideerija valib koolide vahel oma 1., 2. ja 3. eelistuse.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 err="1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E-testid</a:t>
            </a: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 </a:t>
            </a:r>
            <a:r>
              <a:rPr lang="et-EE" sz="3150" dirty="0" err="1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EISi</a:t>
            </a: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 keskkonnas toimuvad eesti keeles, matemaatikas, loodusainetes ja inglise keeles. Testil kontrollitakse teadmisi põhikooli õppekava ulatuses.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Testi sooritamiseks on aega 180 minutit. Kaasa tuleb võtta isikut tõendav dokument ja kirjutusvahend.</a:t>
            </a:r>
          </a:p>
        </p:txBody>
      </p:sp>
    </p:spTree>
    <p:extLst>
      <p:ext uri="{BB962C8B-B14F-4D97-AF65-F5344CB8AC3E}">
        <p14:creationId xmlns:p14="http://schemas.microsoft.com/office/powerpoint/2010/main" val="1431071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Vestlus</a:t>
            </a:r>
            <a:endParaRPr lang="en-US" sz="6150" dirty="0"/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2" y="2429164"/>
            <a:ext cx="16017587" cy="672407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Klassitunnistuse hinnete ja testide tulemuste põhjal teeme otsused vestlusele kutsumise osas ning saadame vastava kutse portaalis Sisseastumine. 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Esimese eelistuse vestlused toimuvad veebis, 24.-26. aprillil. Õpilasel peab olema internetiühendusega seade, töötav mikrofon ja kaamera. Vestluse alguses tuleb kaamerasse näidata isikut tõendavat dokumenti.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Vestlusel hinnatakse ühtse mudeli alusel põhikooli riiklikus õppekavas nimetatud järgmiste üldpädevuste taset: minapädevus, teaduspädevus, sotsiaalne pädevus ja kultuuripädevus.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2846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Vastuvõtt</a:t>
            </a:r>
            <a:endParaRPr lang="en-US" sz="6150" dirty="0"/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2" y="2343150"/>
            <a:ext cx="16017587" cy="681008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9. klassi hinnete, sisseastumistesti ja vestluse põhjal moodustub pingerida, kus hinnete osakaal on 30%, testidel 40% ja vestlusel 30%.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Lähtudes kohast pingereas pakub kool õpilastele õppijakohta. Kutse saanud õpilane peab kinnitama oma koha portaalis Sisseastumine 1 nädala jooksul alates kutse saamisest.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Õpilased, kellele pingerea alusel ei saadetud kutset, jäävad ootenimekirja. Neile õpilastele saadetakse kutse, kui õppijakohtadest on loobujaid. 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Õpilased, kes on kutse kinnitanud, esitavad vahemikus 16.06-26.06 portaalis Sisseastumine vastuvõtuks vajalikud dokumendid. 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NB! Kui juunikuus on õpilase klassitunnistusel mitterahuldavad hinded või saavutab ta mistahes lõpueksamil tulemuse alla 50% võib kool kutse tagasi võtta.</a:t>
            </a:r>
          </a:p>
        </p:txBody>
      </p:sp>
    </p:spTree>
    <p:extLst>
      <p:ext uri="{BB962C8B-B14F-4D97-AF65-F5344CB8AC3E}">
        <p14:creationId xmlns:p14="http://schemas.microsoft.com/office/powerpoint/2010/main" val="997329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5850" y="9210675"/>
            <a:ext cx="3076575" cy="48008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220950" y="0"/>
            <a:ext cx="3067050" cy="4600594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114424" y="1181100"/>
            <a:ext cx="11575209" cy="3562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9810"/>
              </a:lnSpc>
              <a:spcAft>
                <a:spcPts val="750"/>
              </a:spcAft>
            </a:pPr>
            <a:r>
              <a:rPr lang="et-EE" sz="8175" b="1" i="0" dirty="0">
                <a:solidFill>
                  <a:srgbClr val="000000"/>
                </a:solidFill>
                <a:latin typeface="Clash Display Bold" pitchFamily="34" charset="0"/>
                <a:ea typeface="Clash Display Bold" pitchFamily="34" charset="-122"/>
                <a:cs typeface="Clash Display Bold" pitchFamily="34" charset="-120"/>
              </a:rPr>
              <a:t>Küsimused-vastused</a:t>
            </a:r>
            <a:endParaRPr lang="en-US" sz="8175" dirty="0"/>
          </a:p>
        </p:txBody>
      </p:sp>
      <p:sp>
        <p:nvSpPr>
          <p:cNvPr id="5" name="Object4"/>
          <p:cNvSpPr/>
          <p:nvPr/>
        </p:nvSpPr>
        <p:spPr>
          <a:xfrm>
            <a:off x="7100596" y="3305175"/>
            <a:ext cx="11396954" cy="9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72000"/>
              </a:lnSpc>
              <a:spcAft>
                <a:spcPts val="750"/>
              </a:spcAft>
            </a:pPr>
            <a:endParaRPr lang="en-US" sz="60000" dirty="0"/>
          </a:p>
        </p:txBody>
      </p:sp>
    </p:spTree>
    <p:extLst>
      <p:ext uri="{BB962C8B-B14F-4D97-AF65-F5344CB8AC3E}">
        <p14:creationId xmlns:p14="http://schemas.microsoft.com/office/powerpoint/2010/main" val="3603299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lt 15">
            <a:extLst>
              <a:ext uri="{FF2B5EF4-FFF2-40B4-BE49-F238E27FC236}">
                <a16:creationId xmlns:a16="http://schemas.microsoft.com/office/drawing/2014/main" id="{9913C076-7F8A-B86F-8CAA-F4E119DF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18" y="3525698"/>
            <a:ext cx="956936" cy="956936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058650" y="1"/>
            <a:ext cx="6222369" cy="1777838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3" y="2343151"/>
            <a:ext cx="16017587" cy="681008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 </a:t>
            </a:r>
          </a:p>
        </p:txBody>
      </p:sp>
      <p:sp>
        <p:nvSpPr>
          <p:cNvPr id="5" name="Object4">
            <a:extLst>
              <a:ext uri="{FF2B5EF4-FFF2-40B4-BE49-F238E27FC236}">
                <a16:creationId xmlns:a16="http://schemas.microsoft.com/office/drawing/2014/main" id="{30988D2D-1957-7588-DD4D-E82914915E5E}"/>
              </a:ext>
            </a:extLst>
          </p:cNvPr>
          <p:cNvSpPr/>
          <p:nvPr/>
        </p:nvSpPr>
        <p:spPr>
          <a:xfrm>
            <a:off x="1404725" y="3583617"/>
            <a:ext cx="13137194" cy="407001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r>
              <a:rPr lang="et-EE" sz="4800" dirty="0">
                <a:solidFill>
                  <a:srgbClr val="000000"/>
                </a:solidFill>
                <a:latin typeface="Clash Grotesk Regular" pitchFamily="34" charset="0"/>
                <a:ea typeface="Clash Grotesk Regular"/>
                <a:cs typeface="Clash Grotesk Regular" pitchFamily="34" charset="-120"/>
              </a:rPr>
              <a:t>        www.srg.edu.ee</a:t>
            </a:r>
          </a:p>
          <a:p>
            <a:pPr algn="l"/>
            <a:r>
              <a:rPr lang="et-EE" sz="4800" dirty="0">
                <a:solidFill>
                  <a:srgbClr val="000000"/>
                </a:solidFill>
                <a:latin typeface="Clash Grotesk Regular" pitchFamily="34" charset="0"/>
                <a:ea typeface="Clash Grotesk Regular"/>
                <a:cs typeface="Clash Grotesk Regular" pitchFamily="34" charset="-120"/>
              </a:rPr>
              <a:t>        saueriigigumnaasium</a:t>
            </a:r>
          </a:p>
          <a:p>
            <a:r>
              <a:rPr lang="et-EE" sz="4800" dirty="0">
                <a:solidFill>
                  <a:srgbClr val="000000"/>
                </a:solidFill>
                <a:latin typeface="Clash Grotesk Regular" pitchFamily="34" charset="0"/>
                <a:ea typeface="Clash Grotesk Regular"/>
                <a:cs typeface="Clash Grotesk Regular" pitchFamily="34" charset="-120"/>
              </a:rPr>
              <a:t>        Saue Riigigümnaasium</a:t>
            </a:r>
          </a:p>
          <a:p>
            <a:pPr algn="l"/>
            <a:r>
              <a:rPr lang="et-EE" sz="4800" dirty="0">
                <a:solidFill>
                  <a:srgbClr val="000000"/>
                </a:solidFill>
                <a:latin typeface="Clash Grotesk Regular" pitchFamily="34" charset="0"/>
                <a:ea typeface="Clash Grotesk Regular"/>
                <a:cs typeface="Clash Grotesk Regular" pitchFamily="34" charset="-120"/>
              </a:rPr>
              <a:t>        kool@srg.edu.ee</a:t>
            </a:r>
          </a:p>
          <a:p>
            <a:pPr>
              <a:lnSpc>
                <a:spcPts val="4575"/>
              </a:lnSpc>
            </a:pPr>
            <a:r>
              <a:rPr lang="en-US" sz="390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
</a:t>
            </a:r>
            <a:endParaRPr lang="en-US" sz="3900" dirty="0"/>
          </a:p>
        </p:txBody>
      </p:sp>
      <p:sp>
        <p:nvSpPr>
          <p:cNvPr id="8" name="Object3">
            <a:extLst>
              <a:ext uri="{FF2B5EF4-FFF2-40B4-BE49-F238E27FC236}">
                <a16:creationId xmlns:a16="http://schemas.microsoft.com/office/drawing/2014/main" id="{7FA4F2BB-0978-8F97-2335-ACC8272D22B4}"/>
              </a:ext>
            </a:extLst>
          </p:cNvPr>
          <p:cNvSpPr/>
          <p:nvPr/>
        </p:nvSpPr>
        <p:spPr>
          <a:xfrm>
            <a:off x="1085850" y="1438275"/>
            <a:ext cx="1049655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700"/>
              </a:lnSpc>
            </a:pPr>
            <a:r>
              <a:rPr lang="en-US" sz="9750" b="1" dirty="0">
                <a:solidFill>
                  <a:srgbClr val="000000"/>
                </a:solidFill>
                <a:latin typeface="Clash Display Bold" pitchFamily="34" charset="0"/>
                <a:ea typeface="Clash Display Bold" pitchFamily="34" charset="-122"/>
                <a:cs typeface="Clash Display Bold" pitchFamily="34" charset="-120"/>
              </a:rPr>
              <a:t>Aitäh!</a:t>
            </a:r>
            <a:endParaRPr lang="en-US" sz="9750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DB9A1AD5-8CF0-E9EE-B218-E0662C41F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725" y="4440173"/>
            <a:ext cx="490337" cy="490337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CA9F2E54-2E5F-9A1F-53EA-7D257AFE1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725" y="5187593"/>
            <a:ext cx="490337" cy="490337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D01390D4-E888-3819-A6A8-69E70D274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3217" y="5895154"/>
            <a:ext cx="490337" cy="526202"/>
          </a:xfrm>
          <a:prstGeom prst="rect">
            <a:avLst/>
          </a:prstGeom>
        </p:spPr>
      </p:pic>
      <p:pic>
        <p:nvPicPr>
          <p:cNvPr id="17" name="Object 1" descr="preencoded.png">
            <a:extLst>
              <a:ext uri="{FF2B5EF4-FFF2-40B4-BE49-F238E27FC236}">
                <a16:creationId xmlns:a16="http://schemas.microsoft.com/office/drawing/2014/main" id="{133FA589-970C-8E94-F476-5387ACF2B6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16001" y="8890267"/>
            <a:ext cx="4810125" cy="7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9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693884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endParaRPr lang="et-EE" sz="6150" dirty="0">
              <a:ea typeface="Clash Display Regular"/>
              <a:cs typeface="Calibri"/>
            </a:endParaRPr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192294" y="3159205"/>
            <a:ext cx="15981870" cy="583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3675"/>
              </a:lnSpc>
              <a:buFont typeface="Arial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/>
                <a:cs typeface="Clash Grotesk Regular" pitchFamily="34" charset="-120"/>
              </a:rPr>
              <a:t>Eestis on kokku 20 tegutsevat riigigümnaasiumi</a:t>
            </a:r>
            <a:endParaRPr lang="et-EE" dirty="0"/>
          </a:p>
          <a:p>
            <a:pPr marL="457200" indent="-457200">
              <a:lnSpc>
                <a:spcPts val="3675"/>
              </a:lnSpc>
              <a:buFont typeface="Arial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/>
                <a:cs typeface="Clash Grotesk Regular" pitchFamily="34" charset="-120"/>
              </a:rPr>
              <a:t>Koolipidajaks on Haridus- ja teadusministeerium</a:t>
            </a: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marL="457200" indent="-457200">
              <a:lnSpc>
                <a:spcPts val="3675"/>
              </a:lnSpc>
              <a:buFont typeface="Arial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/>
                <a:cs typeface="Clash Grotesk Regular" pitchFamily="34" charset="-120"/>
              </a:rPr>
              <a:t>Kokku on asutatud 26 riigigümnaasiumi</a:t>
            </a:r>
          </a:p>
          <a:p>
            <a:pPr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ea typeface="Clash Grotesk Regular" pitchFamily="34" charset="-122"/>
              </a:rPr>
              <a:t>	</a:t>
            </a:r>
            <a:endParaRPr lang="en-US" sz="3150" dirty="0"/>
          </a:p>
        </p:txBody>
      </p:sp>
      <p:pic>
        <p:nvPicPr>
          <p:cNvPr id="5" name="Pilt 7">
            <a:extLst>
              <a:ext uri="{FF2B5EF4-FFF2-40B4-BE49-F238E27FC236}">
                <a16:creationId xmlns:a16="http://schemas.microsoft.com/office/drawing/2014/main" id="{A043DDDF-B204-42C2-349A-FB3B7AE2B8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685" y="700086"/>
            <a:ext cx="7507770" cy="17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2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380"/>
              </a:lnSpc>
              <a:spcAft>
                <a:spcPts val="750"/>
              </a:spcAft>
            </a:pPr>
            <a:endParaRPr lang="et-EE" sz="6150" dirty="0">
              <a:latin typeface="Calibri"/>
              <a:ea typeface="Clash Display Regular"/>
              <a:cs typeface="Calibri"/>
            </a:endParaRPr>
          </a:p>
        </p:txBody>
      </p:sp>
      <p:sp>
        <p:nvSpPr>
          <p:cNvPr id="5" name="Object4"/>
          <p:cNvSpPr/>
          <p:nvPr/>
        </p:nvSpPr>
        <p:spPr>
          <a:xfrm>
            <a:off x="9799782" y="3265907"/>
            <a:ext cx="7411893" cy="580590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3675"/>
              </a:lnSpc>
            </a:pPr>
            <a:endParaRPr lang="et-EE" sz="3150"/>
          </a:p>
          <a:p>
            <a:pPr algn="l">
              <a:lnSpc>
                <a:spcPts val="3675"/>
              </a:lnSpc>
            </a:pPr>
            <a:endParaRPr lang="et-EE" sz="3150" b="0" i="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n-US" sz="3150" dirty="0"/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44298" y="3036805"/>
            <a:ext cx="9442481" cy="6035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3675"/>
              </a:lnSpc>
              <a:buFont typeface="Arial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" pitchFamily="50" charset="0"/>
                <a:ea typeface="Clash Grotesk Regular"/>
              </a:rPr>
              <a:t>laialdased valikud = moodulõpe + valikained </a:t>
            </a:r>
            <a:endParaRPr lang="et-EE" dirty="0">
              <a:solidFill>
                <a:srgbClr val="000000"/>
              </a:solidFill>
              <a:latin typeface="Clash Grotesk" pitchFamily="50" charset="0"/>
              <a:ea typeface="Clash Grotesk Regular"/>
            </a:endParaRPr>
          </a:p>
          <a:p>
            <a:pPr marL="457200" indent="-457200">
              <a:lnSpc>
                <a:spcPts val="3675"/>
              </a:lnSpc>
              <a:buFont typeface="Arial"/>
              <a:buChar char="•"/>
            </a:pPr>
            <a:endParaRPr lang="et-EE" sz="3150" dirty="0">
              <a:latin typeface="Clash Grotesk" pitchFamily="50" charset="0"/>
              <a:ea typeface="Clash Grotesk Regular"/>
              <a:cs typeface="Calibri" panose="020F0502020204030204"/>
            </a:endParaRPr>
          </a:p>
          <a:p>
            <a:pPr marL="457200" indent="-457200">
              <a:lnSpc>
                <a:spcPts val="3675"/>
              </a:lnSpc>
              <a:buFont typeface="Arial"/>
              <a:buChar char="•"/>
            </a:pPr>
            <a:r>
              <a:rPr lang="et-EE" sz="3150" dirty="0">
                <a:latin typeface="Clash Grotesk" pitchFamily="50" charset="0"/>
                <a:ea typeface="Clash Grotesk Regular"/>
                <a:cs typeface="Calibri" panose="020F0502020204030204"/>
              </a:rPr>
              <a:t>mentorsüsteem</a:t>
            </a:r>
          </a:p>
          <a:p>
            <a:pPr marL="457200" indent="-457200">
              <a:lnSpc>
                <a:spcPts val="3675"/>
              </a:lnSpc>
              <a:buFont typeface="Arial"/>
              <a:buChar char="•"/>
            </a:pPr>
            <a:endParaRPr lang="et-EE" sz="3150" dirty="0">
              <a:latin typeface="Clash Grotesk" pitchFamily="50" charset="0"/>
              <a:ea typeface="Clash Grotesk Regular"/>
              <a:cs typeface="Calibri" panose="020F0502020204030204"/>
            </a:endParaRPr>
          </a:p>
          <a:p>
            <a:pPr marL="457200" indent="-457200">
              <a:lnSpc>
                <a:spcPts val="3675"/>
              </a:lnSpc>
              <a:buFont typeface="Arial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" pitchFamily="50" charset="0"/>
                <a:ea typeface="Clash Grotesk Regular"/>
                <a:cs typeface="Calibri" panose="020F0502020204030204"/>
              </a:rPr>
              <a:t>kursus "õppides loon ennast"</a:t>
            </a:r>
            <a:endParaRPr lang="et-EE" sz="3150" dirty="0">
              <a:solidFill>
                <a:srgbClr val="000000"/>
              </a:solidFill>
              <a:latin typeface="Clash Grotesk" pitchFamily="50" charset="0"/>
              <a:ea typeface="Clash Grotesk Regular" pitchFamily="34" charset="-122"/>
              <a:cs typeface="Calibri" panose="020F0502020204030204"/>
            </a:endParaRPr>
          </a:p>
          <a:p>
            <a:pPr marL="457200" indent="-457200">
              <a:lnSpc>
                <a:spcPts val="3675"/>
              </a:lnSpc>
              <a:buFont typeface="Arial"/>
              <a:buChar char="•"/>
            </a:pPr>
            <a:endParaRPr lang="et-EE" sz="3150" dirty="0">
              <a:solidFill>
                <a:srgbClr val="000000"/>
              </a:solidFill>
              <a:latin typeface="Clash Grotesk" pitchFamily="50" charset="0"/>
              <a:ea typeface="Clash Grotesk Regular"/>
              <a:cs typeface="Calibri" panose="020F0502020204030204"/>
            </a:endParaRPr>
          </a:p>
          <a:p>
            <a:pPr marL="457200" indent="-457200">
              <a:lnSpc>
                <a:spcPts val="3675"/>
              </a:lnSpc>
              <a:buFont typeface="Arial"/>
              <a:buChar char="•"/>
            </a:pPr>
            <a:r>
              <a:rPr lang="et-EE" sz="3150" dirty="0">
                <a:solidFill>
                  <a:srgbClr val="000000"/>
                </a:solidFill>
                <a:latin typeface="Clash Grotesk" pitchFamily="50" charset="0"/>
                <a:ea typeface="Clash Grotesk Regular"/>
                <a:cs typeface="Calibri" panose="020F0502020204030204"/>
              </a:rPr>
              <a:t>kaasav koolijuhtimine</a:t>
            </a:r>
          </a:p>
          <a:p>
            <a:pPr marL="457200" indent="-457200">
              <a:lnSpc>
                <a:spcPts val="3675"/>
              </a:lnSpc>
              <a:buFont typeface="Arial"/>
              <a:buChar char="•"/>
            </a:pPr>
            <a:endParaRPr lang="et-EE" dirty="0">
              <a:solidFill>
                <a:srgbClr val="000000"/>
              </a:solidFill>
              <a:latin typeface="Calibri" panose="020F0502020204030204"/>
              <a:ea typeface="Clash Grotesk Regular" pitchFamily="34" charset="-122"/>
              <a:cs typeface="Calibri" panose="020F0502020204030204"/>
            </a:endParaRPr>
          </a:p>
          <a:p>
            <a:pPr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alibri" panose="020F0502020204030204"/>
              <a:ea typeface="Clash Grotesk Regular" pitchFamily="34" charset="-122"/>
              <a:cs typeface="Calibri" panose="020F0502020204030204"/>
            </a:endParaRPr>
          </a:p>
        </p:txBody>
      </p:sp>
      <p:sp>
        <p:nvSpPr>
          <p:cNvPr id="9" name="Object3">
            <a:extLst>
              <a:ext uri="{FF2B5EF4-FFF2-40B4-BE49-F238E27FC236}">
                <a16:creationId xmlns:a16="http://schemas.microsoft.com/office/drawing/2014/main" id="{44CD2880-7E18-BF89-2D42-18A53FC770AE}"/>
              </a:ext>
            </a:extLst>
          </p:cNvPr>
          <p:cNvSpPr/>
          <p:nvPr/>
        </p:nvSpPr>
        <p:spPr>
          <a:xfrm>
            <a:off x="1238250" y="15621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" pitchFamily="50" charset="0"/>
                <a:ea typeface="Clash Display Regular"/>
              </a:rPr>
              <a:t>Kooli eripära</a:t>
            </a:r>
            <a:endParaRPr lang="en-US" sz="6150" dirty="0">
              <a:latin typeface="Clash Displa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3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D9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5850" y="9210675"/>
            <a:ext cx="3076573" cy="48008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220950" y="0"/>
            <a:ext cx="3067050" cy="4600594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114424" y="1181100"/>
            <a:ext cx="14601063" cy="3562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9810"/>
              </a:lnSpc>
              <a:spcAft>
                <a:spcPts val="750"/>
              </a:spcAft>
            </a:pPr>
            <a:r>
              <a:rPr lang="et-EE" sz="8150" b="1" i="0" dirty="0">
                <a:solidFill>
                  <a:srgbClr val="000000"/>
                </a:solidFill>
                <a:latin typeface="Clash Display Bold" pitchFamily="34" charset="0"/>
                <a:ea typeface="Clash Display Bold"/>
                <a:cs typeface="Clash Display Bold" pitchFamily="34" charset="-120"/>
              </a:rPr>
              <a:t>Kaasaegne </a:t>
            </a:r>
            <a:r>
              <a:rPr lang="et-EE" sz="8150" b="1" dirty="0">
                <a:solidFill>
                  <a:srgbClr val="000000"/>
                </a:solidFill>
                <a:latin typeface="Clash Display Bold" pitchFamily="34" charset="0"/>
                <a:ea typeface="Clash Display Bold"/>
                <a:cs typeface="Clash Display Bold" pitchFamily="34" charset="-120"/>
              </a:rPr>
              <a:t>õppekorraldus</a:t>
            </a:r>
            <a:endParaRPr lang="en-US" sz="8175" dirty="0"/>
          </a:p>
        </p:txBody>
      </p:sp>
      <p:sp>
        <p:nvSpPr>
          <p:cNvPr id="5" name="Object4"/>
          <p:cNvSpPr/>
          <p:nvPr/>
        </p:nvSpPr>
        <p:spPr>
          <a:xfrm>
            <a:off x="9772650" y="3305175"/>
            <a:ext cx="8724900" cy="9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72000"/>
              </a:lnSpc>
              <a:spcAft>
                <a:spcPts val="750"/>
              </a:spcAft>
            </a:pPr>
            <a:r>
              <a:rPr lang="en-US" sz="60000" b="1" i="0" dirty="0">
                <a:solidFill>
                  <a:srgbClr val="8894FF"/>
                </a:solidFill>
                <a:latin typeface="Clash Display Bold" pitchFamily="34" charset="0"/>
                <a:ea typeface="Clash Display Bold" pitchFamily="34" charset="-122"/>
                <a:cs typeface="Clash Display Bold" pitchFamily="34" charset="-120"/>
              </a:rPr>
              <a:t>01</a:t>
            </a:r>
            <a:endParaRPr lang="en-US" sz="60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380"/>
              </a:lnSpc>
              <a:spcAft>
                <a:spcPts val="750"/>
              </a:spcAft>
            </a:pPr>
            <a:endParaRPr lang="et-EE" sz="6150" dirty="0">
              <a:latin typeface="Calibri"/>
              <a:ea typeface="Clash Display Regular"/>
              <a:cs typeface="Calibri"/>
            </a:endParaRPr>
          </a:p>
        </p:txBody>
      </p:sp>
      <p:sp>
        <p:nvSpPr>
          <p:cNvPr id="5" name="Object4"/>
          <p:cNvSpPr/>
          <p:nvPr/>
        </p:nvSpPr>
        <p:spPr>
          <a:xfrm>
            <a:off x="9799782" y="3265907"/>
            <a:ext cx="7411893" cy="580590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3675"/>
              </a:lnSpc>
            </a:pPr>
            <a:r>
              <a:rPr lang="et-EE" sz="3150" b="0" i="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1 kursus = 35  45-minutilist õppetundi, meie arvestuses 21  75-minutilist tundi.</a:t>
            </a:r>
          </a:p>
          <a:p>
            <a:pPr algn="l">
              <a:lnSpc>
                <a:spcPts val="3675"/>
              </a:lnSpc>
            </a:pPr>
            <a:endParaRPr lang="et-EE" sz="3150" b="0" i="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t-EE" sz="3150" b="0" i="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Ühe perioodiga läbib õpilane õppeaines ühe kursuse.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Tunnid vahelduvad 10-minutiliste vahetundidega ning pikema söögivahetunniga.</a:t>
            </a:r>
          </a:p>
          <a:p>
            <a:pPr algn="l">
              <a:lnSpc>
                <a:spcPts val="3675"/>
              </a:lnSpc>
            </a:pPr>
            <a:endParaRPr lang="et-EE" sz="3150" b="0" i="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n-US" sz="3150" dirty="0"/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3" y="3036805"/>
            <a:ext cx="8046605" cy="6035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Kohustuslik läbida vähemalt 96 kursust: 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63 riiklikku kursust, 18 kooli kursust, 9 moodulkursust, 6 valikkursust. 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Õpe toimub perioodõppena, aastas 3 perioodi. 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1 periood = 10 nädalat õppetööd + kokkuvõttev nädal. 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marL="514350" indent="-514350" algn="l">
              <a:lnSpc>
                <a:spcPts val="3675"/>
              </a:lnSpc>
              <a:buAutoNum type="arabicPeriod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8.30-9.45</a:t>
            </a:r>
          </a:p>
          <a:p>
            <a:pPr marL="514350" indent="-514350" algn="l">
              <a:lnSpc>
                <a:spcPts val="3675"/>
              </a:lnSpc>
              <a:buAutoNum type="arabicPeriod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9.55-11.10</a:t>
            </a:r>
          </a:p>
          <a:p>
            <a:pPr marL="514350" indent="-514350" algn="l">
              <a:lnSpc>
                <a:spcPts val="3675"/>
              </a:lnSpc>
              <a:buAutoNum type="arabicPeriod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11.40-12.55</a:t>
            </a:r>
          </a:p>
          <a:p>
            <a:pPr marL="514350" indent="-514350" algn="l">
              <a:lnSpc>
                <a:spcPts val="3675"/>
              </a:lnSpc>
              <a:buAutoNum type="arabicPeriod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13.25-14.40</a:t>
            </a:r>
          </a:p>
          <a:p>
            <a:pPr marL="514350" indent="-514350" algn="l">
              <a:lnSpc>
                <a:spcPts val="3675"/>
              </a:lnSpc>
              <a:buAutoNum type="arabicPeriod"/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14.50-16.05</a:t>
            </a:r>
          </a:p>
        </p:txBody>
      </p:sp>
      <p:sp>
        <p:nvSpPr>
          <p:cNvPr id="9" name="Object3">
            <a:extLst>
              <a:ext uri="{FF2B5EF4-FFF2-40B4-BE49-F238E27FC236}">
                <a16:creationId xmlns:a16="http://schemas.microsoft.com/office/drawing/2014/main" id="{44CD2880-7E18-BF89-2D42-18A53FC770AE}"/>
              </a:ext>
            </a:extLst>
          </p:cNvPr>
          <p:cNvSpPr/>
          <p:nvPr/>
        </p:nvSpPr>
        <p:spPr>
          <a:xfrm>
            <a:off x="1238250" y="15621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Õ</a:t>
            </a:r>
            <a:r>
              <a:rPr lang="et-EE" sz="6150" b="0" i="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ppetöö Saue Riigigümnaasiumis</a:t>
            </a:r>
            <a:endParaRPr lang="en-US" sz="6150" dirty="0"/>
          </a:p>
        </p:txBody>
      </p:sp>
    </p:spTree>
    <p:extLst>
      <p:ext uri="{BB962C8B-B14F-4D97-AF65-F5344CB8AC3E}">
        <p14:creationId xmlns:p14="http://schemas.microsoft.com/office/powerpoint/2010/main" val="737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693884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Moodulkursused</a:t>
            </a:r>
            <a:endParaRPr lang="en-US" sz="6150" dirty="0"/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3" y="2177716"/>
            <a:ext cx="15758240" cy="5414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Igal õppeaastal valib õpilane 6 valdkonna seast endale meeldiva.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Iga moodul koosneb kolmest kursusest, igal perioodil läbitakse nendest üks.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Mooduli valimisega võtab õpilane kohustuse läbida kõik antud mooduli kursused.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G1 moodulite valdkonnad õppeaastal 22/23: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	kultuur ja loominguline eneseväljendus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	loodus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	disain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	majandus-ettevõtlus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	sport ja tervis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	joonestamine</a:t>
            </a: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ea typeface="Clash Grotesk Regular" pitchFamily="34" charset="-122"/>
              </a:rPr>
              <a:t>	</a:t>
            </a:r>
            <a:endParaRPr lang="en-US" sz="3150" dirty="0"/>
          </a:p>
        </p:txBody>
      </p:sp>
    </p:spTree>
    <p:extLst>
      <p:ext uri="{BB962C8B-B14F-4D97-AF65-F5344CB8AC3E}">
        <p14:creationId xmlns:p14="http://schemas.microsoft.com/office/powerpoint/2010/main" val="152899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693884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G1 moodulid</a:t>
            </a:r>
            <a:endParaRPr lang="en-US" sz="6150" dirty="0"/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3" y="2177716"/>
            <a:ext cx="15758240" cy="6356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ea typeface="Clash Grotesk Regular" pitchFamily="34" charset="-122"/>
              </a:rPr>
              <a:t>	</a:t>
            </a:r>
            <a:endParaRPr lang="en-US" sz="3150" dirty="0"/>
          </a:p>
        </p:txBody>
      </p:sp>
      <p:graphicFrame>
        <p:nvGraphicFramePr>
          <p:cNvPr id="5" name="Tabel 7">
            <a:extLst>
              <a:ext uri="{FF2B5EF4-FFF2-40B4-BE49-F238E27FC236}">
                <a16:creationId xmlns:a16="http://schemas.microsoft.com/office/drawing/2014/main" id="{A63568C1-5310-0416-CC4B-410A4F7CA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73857"/>
              </p:ext>
            </p:extLst>
          </p:nvPr>
        </p:nvGraphicFramePr>
        <p:xfrm>
          <a:off x="525762" y="1521594"/>
          <a:ext cx="16956121" cy="822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62100">
                  <a:extLst>
                    <a:ext uri="{9D8B030D-6E8A-4147-A177-3AD203B41FA5}">
                      <a16:colId xmlns:a16="http://schemas.microsoft.com/office/drawing/2014/main" val="1035224692"/>
                    </a:ext>
                  </a:extLst>
                </a:gridCol>
                <a:gridCol w="10394021">
                  <a:extLst>
                    <a:ext uri="{9D8B030D-6E8A-4147-A177-3AD203B41FA5}">
                      <a16:colId xmlns:a16="http://schemas.microsoft.com/office/drawing/2014/main" val="215572368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t-EE" sz="2400" dirty="0"/>
                        <a:t>Kultuur ja loominguline eneseväljendus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Sissejuhatus moodulisse ehk „Laulu- ja tantsupidu – meie aegade </a:t>
                      </a:r>
                      <a:r>
                        <a:rPr lang="et-EE" sz="2400" dirty="0" err="1"/>
                        <a:t>Assamalla</a:t>
                      </a:r>
                      <a:r>
                        <a:rPr lang="et-EE" sz="2400" dirty="0"/>
                        <a:t>?“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76520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Filmikursus ehk „Kuidas lugeda filmi „Risttuules“?“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34202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Draamakursus / Praktiline musitseerimine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4249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t-EE" sz="2400" dirty="0"/>
                        <a:t>Disain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Sissejuhatus disaini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47837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Visuaalse kommunikatsiooni alused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16986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Sisekujunduse alused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10934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t-EE" sz="2400" dirty="0"/>
                        <a:t>Loodus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Keemia lühikursus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25207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Praktiline füüsika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2326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Bioloogia praktikum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22327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t-EE" sz="2400" dirty="0"/>
                        <a:t>Majandus-ettevõtlus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Majanduse alused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550629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Ettevõtluse alused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550474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Finantskirjaoskus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13567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t-EE" sz="2400" dirty="0"/>
                        <a:t>Sport-tervis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Toitumise ja liikumise alused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21270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Spordipsühholoogia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78467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Praktiline treening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22854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t-EE" sz="2400" dirty="0"/>
                        <a:t>Joonestamine (koostöös </a:t>
                      </a:r>
                      <a:r>
                        <a:rPr lang="et-EE" sz="2400" dirty="0" err="1"/>
                        <a:t>TalTechiga</a:t>
                      </a:r>
                      <a:r>
                        <a:rPr lang="et-EE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Joonestamine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73187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Insenerigraafika 2D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19743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/>
                        <a:t>Insenerigraafika 3D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793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2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9248775"/>
            <a:ext cx="18287995" cy="10382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767123" y="98587"/>
            <a:ext cx="6222369" cy="1777838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085850" y="1409700"/>
            <a:ext cx="13212041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7380"/>
              </a:lnSpc>
              <a:spcAft>
                <a:spcPts val="750"/>
              </a:spcAft>
            </a:pPr>
            <a:r>
              <a:rPr lang="et-EE" sz="6150" dirty="0">
                <a:solidFill>
                  <a:srgbClr val="000000"/>
                </a:solidFill>
                <a:latin typeface="Clash Display Regular" pitchFamily="34" charset="0"/>
                <a:ea typeface="Clash Display Regular" pitchFamily="34" charset="-122"/>
                <a:cs typeface="Clash Display Regular" pitchFamily="34" charset="-120"/>
              </a:rPr>
              <a:t>Valikkursused</a:t>
            </a:r>
            <a:endParaRPr lang="en-US" sz="6150" dirty="0"/>
          </a:p>
        </p:txBody>
      </p:sp>
      <p:sp>
        <p:nvSpPr>
          <p:cNvPr id="6" name="Object5"/>
          <p:cNvSpPr/>
          <p:nvPr/>
        </p:nvSpPr>
        <p:spPr>
          <a:xfrm>
            <a:off x="14782800" y="9248775"/>
            <a:ext cx="24003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endParaRPr lang="en-US" sz="1800" dirty="0"/>
          </a:p>
        </p:txBody>
      </p:sp>
      <p:sp>
        <p:nvSpPr>
          <p:cNvPr id="7" name="Object4">
            <a:extLst>
              <a:ext uri="{FF2B5EF4-FFF2-40B4-BE49-F238E27FC236}">
                <a16:creationId xmlns:a16="http://schemas.microsoft.com/office/drawing/2014/main" id="{178227C8-F524-4D7A-9B6A-026D5456F076}"/>
              </a:ext>
            </a:extLst>
          </p:cNvPr>
          <p:cNvSpPr/>
          <p:nvPr/>
        </p:nvSpPr>
        <p:spPr>
          <a:xfrm>
            <a:off x="1254414" y="2817092"/>
            <a:ext cx="7889586" cy="5227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Igal õppeaastal saab õpilane valida vähemalt 2 valikkursust.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Gümnaasiumi lõpuks peab olema läbitud vähemalt 6 valikkursust.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r>
              <a:rPr lang="et-EE" sz="3150" dirty="0">
                <a:solidFill>
                  <a:srgbClr val="000000"/>
                </a:solidFill>
                <a:latin typeface="Clash Grotesk Regular" pitchFamily="34" charset="0"/>
                <a:ea typeface="Clash Grotesk Regular" pitchFamily="34" charset="-122"/>
                <a:cs typeface="Clash Grotesk Regular" pitchFamily="34" charset="-120"/>
              </a:rPr>
              <a:t>Valikkursusena on võimalik arvestada ka koolivälist tegevust, nt väljaspool kooli läbitavad kursused, huviringid ja treeningud.</a:t>
            </a: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  <a:p>
            <a:pPr algn="l">
              <a:lnSpc>
                <a:spcPts val="3675"/>
              </a:lnSpc>
            </a:pPr>
            <a:endParaRPr lang="et-EE" sz="3150" dirty="0">
              <a:solidFill>
                <a:srgbClr val="000000"/>
              </a:solidFill>
              <a:latin typeface="Clash Grotesk Regular" pitchFamily="34" charset="0"/>
              <a:ea typeface="Clash Grotesk Regular" pitchFamily="34" charset="-122"/>
              <a:cs typeface="Clash Grotesk Regular" pitchFamily="34" charset="-120"/>
            </a:endParaRP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E4F257F2-AD12-E8DC-9149-60E5E688C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6054" y="438913"/>
            <a:ext cx="5041841" cy="97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21919"/>
      </p:ext>
    </p:extLst>
  </p:cSld>
  <p:clrMapOvr>
    <a:masterClrMapping/>
  </p:clrMapOvr>
</p:sld>
</file>

<file path=ppt/theme/theme1.xml><?xml version="1.0" encoding="utf-8"?>
<a:theme xmlns:a="http://schemas.openxmlformats.org/drawingml/2006/main" name="SRG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G kujundus" id="{23664DA3-A204-4AA0-AA37-AA38CC02CDC8}" vid="{54A2C62F-DABB-4AB4-B572-4EE6990D6422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16e067-8c14-46d3-a5cf-c6a5e986536b">
      <Terms xmlns="http://schemas.microsoft.com/office/infopath/2007/PartnerControls"/>
    </lcf76f155ced4ddcb4097134ff3c332f>
    <TaxCatchAll xmlns="e1b6c389-78fa-4333-8932-967211bfdd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C8DDF558D54F45B4831AA992EE0415" ma:contentTypeVersion="11" ma:contentTypeDescription="Create a new document." ma:contentTypeScope="" ma:versionID="97eb450bf9ceecd04817b035f8a0251e">
  <xsd:schema xmlns:xsd="http://www.w3.org/2001/XMLSchema" xmlns:xs="http://www.w3.org/2001/XMLSchema" xmlns:p="http://schemas.microsoft.com/office/2006/metadata/properties" xmlns:ns2="1716e067-8c14-46d3-a5cf-c6a5e986536b" xmlns:ns3="e1b6c389-78fa-4333-8932-967211bfddec" targetNamespace="http://schemas.microsoft.com/office/2006/metadata/properties" ma:root="true" ma:fieldsID="845f2d2821e6bed962151bfb78c9732e" ns2:_="" ns3:_="">
    <xsd:import namespace="1716e067-8c14-46d3-a5cf-c6a5e986536b"/>
    <xsd:import namespace="e1b6c389-78fa-4333-8932-967211bfdd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6e067-8c14-46d3-a5cf-c6a5e98653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e5b07d0-65d9-4705-b8c5-15cd2329af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6c389-78fa-4333-8932-967211bfdde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5177f58-29bb-440b-9850-f192dc734003}" ma:internalName="TaxCatchAll" ma:showField="CatchAllData" ma:web="e1b6c389-78fa-4333-8932-967211bfdd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99C4A-CBAB-4B9A-96DB-F4791CD524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745A78-2151-4481-AEBB-E1878CE97312}">
  <ds:schemaRefs>
    <ds:schemaRef ds:uri="http://purl.org/dc/elements/1.1/"/>
    <ds:schemaRef ds:uri="http://schemas.microsoft.com/office/infopath/2007/PartnerControls"/>
    <ds:schemaRef ds:uri="1716e067-8c14-46d3-a5cf-c6a5e986536b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e1b6c389-78fa-4333-8932-967211bfdde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F43647-48D8-4D65-9C64-2C891DBCE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16e067-8c14-46d3-a5cf-c6a5e986536b"/>
    <ds:schemaRef ds:uri="e1b6c389-78fa-4333-8932-967211bfdd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SRG kujundus</Template>
  <TotalTime>937</TotalTime>
  <Words>1091</Words>
  <Application>Microsoft Office PowerPoint</Application>
  <PresentationFormat>Custom</PresentationFormat>
  <Paragraphs>220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Clash Display</vt:lpstr>
      <vt:lpstr>Clash Display Bold</vt:lpstr>
      <vt:lpstr>Clash Display Regular</vt:lpstr>
      <vt:lpstr>Clash Grotesk</vt:lpstr>
      <vt:lpstr>Clash Grotesk Regular</vt:lpstr>
      <vt:lpstr>SRG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Taavi Vilba</cp:lastModifiedBy>
  <cp:revision>181</cp:revision>
  <cp:lastPrinted>2023-02-20T15:23:19Z</cp:lastPrinted>
  <dcterms:created xsi:type="dcterms:W3CDTF">2022-01-31T10:49:25Z</dcterms:created>
  <dcterms:modified xsi:type="dcterms:W3CDTF">2023-02-20T17:47:15Z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0x010100BDC8DDF558D54F45B4831AA992EE0415</vt:lpwstr>
  </property>
  <property fmtid="{D5CDD505-2E9C-101B-9397-08002B2CF9AE}" pid="3" name="MediaServiceImageTags">
    <vt:lpwstr/>
  </property>
</Properties>
</file>